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ontserrat SemiBold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Montserrat Medium"/>
      <p:regular r:id="rId53"/>
      <p:bold r:id="rId54"/>
      <p:italic r:id="rId55"/>
      <p:boldItalic r:id="rId56"/>
    </p:embeddedFont>
    <p:embeddedFont>
      <p:font typeface="Lora"/>
      <p:regular r:id="rId57"/>
      <p:bold r:id="rId58"/>
      <p:italic r:id="rId59"/>
      <p:boldItalic r:id="rId60"/>
    </p:embeddedFont>
    <p:embeddedFont>
      <p:font typeface="Nunito Sans ExtraBold"/>
      <p:bold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D37CC8-24AE-4E69-97FB-202A269648CD}">
  <a:tblStyle styleId="{51D37CC8-24AE-4E69-97FB-202A26964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MontserratSemiBold-regular.fntdata"/><Relationship Id="rId36" Type="http://schemas.openxmlformats.org/officeDocument/2006/relationships/slide" Target="slides/slide30.xml"/><Relationship Id="rId39" Type="http://schemas.openxmlformats.org/officeDocument/2006/relationships/font" Target="fonts/MontserratSemiBold-italic.fntdata"/><Relationship Id="rId38" Type="http://schemas.openxmlformats.org/officeDocument/2006/relationships/font" Target="fonts/MontserratSemiBold-bold.fntdata"/><Relationship Id="rId62" Type="http://schemas.openxmlformats.org/officeDocument/2006/relationships/font" Target="fonts/NunitoSansExtraBold-boldItalic.fntdata"/><Relationship Id="rId61" Type="http://schemas.openxmlformats.org/officeDocument/2006/relationships/font" Target="fonts/NunitoSansExtra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or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MontserratMedium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57" Type="http://schemas.openxmlformats.org/officeDocument/2006/relationships/font" Target="fonts/Lora-regular.fntdata"/><Relationship Id="rId12" Type="http://schemas.openxmlformats.org/officeDocument/2006/relationships/slide" Target="slides/slide6.xml"/><Relationship Id="rId56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59" Type="http://schemas.openxmlformats.org/officeDocument/2006/relationships/font" Target="fonts/Lora-italic.fntdata"/><Relationship Id="rId14" Type="http://schemas.openxmlformats.org/officeDocument/2006/relationships/slide" Target="slides/slide8.xml"/><Relationship Id="rId58" Type="http://schemas.openxmlformats.org/officeDocument/2006/relationships/font" Target="fonts/Lor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8123096f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8123096f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fa020e44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fa020e44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fa020e44d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fa020e44d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d9b84701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d9b84701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fa020e4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fa020e4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d9b84701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d9b84701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fa020e44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fa020e44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fa020e44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fa020e44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088dac3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088dac3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d9b8470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d9b8470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fa020e44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fa020e44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0cf05b4d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0cf05b4d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9b84701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d9b84701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fa020e44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fa020e44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d9b8470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d9b8470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d9b84701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d9b84701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09f77f9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09f77f9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d9b84701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d9b84701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d9b84701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d9b84701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0cf05b4d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0cf05b4d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0cf05b4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0cf05b4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0cf05b4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0cf05b4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63c3481e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63c3481e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c5ec4885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c5ec4885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0cf05b4d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0cf05b4d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63c3481e2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63c3481e2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fa020e44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fa020e44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fa020e44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fa020e44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fa020e44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fa020e44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fa020e44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fa020e44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15_1_1_2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4_2"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-11625" y="-83850"/>
            <a:ext cx="4602900" cy="5311200"/>
          </a:xfrm>
          <a:prstGeom prst="roundRect">
            <a:avLst>
              <a:gd fmla="val 3439" name="adj"/>
            </a:avLst>
          </a:prstGeom>
          <a:gradFill>
            <a:gsLst>
              <a:gs pos="0">
                <a:srgbClr val="EBF3F7"/>
              </a:gs>
              <a:gs pos="100000">
                <a:srgbClr val="C4D4FC">
                  <a:alpha val="5803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8"/>
          <p:cNvPicPr preferRelativeResize="0"/>
          <p:nvPr/>
        </p:nvPicPr>
        <p:blipFill rotWithShape="1">
          <a:blip r:embed="rId2">
            <a:alphaModFix/>
          </a:blip>
          <a:srcRect b="33211" l="4343" r="1236" t="20609"/>
          <a:stretch/>
        </p:blipFill>
        <p:spPr>
          <a:xfrm>
            <a:off x="262650" y="-49184"/>
            <a:ext cx="8633324" cy="82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8"/>
          <p:cNvGrpSpPr/>
          <p:nvPr/>
        </p:nvGrpSpPr>
        <p:grpSpPr>
          <a:xfrm>
            <a:off x="7486201" y="4857350"/>
            <a:ext cx="1680874" cy="246300"/>
            <a:chOff x="6419401" y="4857350"/>
            <a:chExt cx="1680874" cy="246300"/>
          </a:xfrm>
        </p:grpSpPr>
        <p:sp>
          <p:nvSpPr>
            <p:cNvPr id="64" name="Google Shape;64;p18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65" name="Google Shape;65;p18"/>
            <p:cNvPicPr preferRelativeResize="0"/>
            <p:nvPr/>
          </p:nvPicPr>
          <p:blipFill rotWithShape="1">
            <a:blip r:embed="rId3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4750" y="-366916"/>
            <a:ext cx="9144000" cy="178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9"/>
          <p:cNvGrpSpPr/>
          <p:nvPr/>
        </p:nvGrpSpPr>
        <p:grpSpPr>
          <a:xfrm>
            <a:off x="7486201" y="4857350"/>
            <a:ext cx="1680874" cy="246300"/>
            <a:chOff x="6419401" y="4857350"/>
            <a:chExt cx="1680874" cy="246300"/>
          </a:xfrm>
        </p:grpSpPr>
        <p:sp>
          <p:nvSpPr>
            <p:cNvPr id="69" name="Google Shape;69;p19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70" name="Google Shape;70;p19"/>
            <p:cNvPicPr preferRelativeResize="0"/>
            <p:nvPr/>
          </p:nvPicPr>
          <p:blipFill rotWithShape="1">
            <a:blip r:embed="rId3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95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4750" y="-366916"/>
            <a:ext cx="9144000" cy="17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0"/>
          <p:cNvSpPr txBox="1"/>
          <p:nvPr/>
        </p:nvSpPr>
        <p:spPr>
          <a:xfrm>
            <a:off x="2700975" y="186450"/>
            <a:ext cx="366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20"/>
          <p:cNvSpPr txBox="1"/>
          <p:nvPr/>
        </p:nvSpPr>
        <p:spPr>
          <a:xfrm>
            <a:off x="581250" y="1294100"/>
            <a:ext cx="80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9525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1"/>
          <p:cNvSpPr txBox="1"/>
          <p:nvPr/>
        </p:nvSpPr>
        <p:spPr>
          <a:xfrm>
            <a:off x="2700975" y="186450"/>
            <a:ext cx="366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21"/>
          <p:cNvSpPr txBox="1"/>
          <p:nvPr/>
        </p:nvSpPr>
        <p:spPr>
          <a:xfrm>
            <a:off x="581250" y="1294100"/>
            <a:ext cx="80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2"/>
          <p:cNvSpPr/>
          <p:nvPr/>
        </p:nvSpPr>
        <p:spPr>
          <a:xfrm>
            <a:off x="-4362575" y="-437650"/>
            <a:ext cx="7329600" cy="5714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ECF3FF"/>
              </a:gs>
              <a:gs pos="100000">
                <a:srgbClr val="BED4FD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22"/>
          <p:cNvGrpSpPr/>
          <p:nvPr/>
        </p:nvGrpSpPr>
        <p:grpSpPr>
          <a:xfrm>
            <a:off x="7486201" y="4857350"/>
            <a:ext cx="1680874" cy="246300"/>
            <a:chOff x="6419401" y="4857350"/>
            <a:chExt cx="1680874" cy="246300"/>
          </a:xfrm>
        </p:grpSpPr>
        <p:sp>
          <p:nvSpPr>
            <p:cNvPr id="86" name="Google Shape;86;p22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87" name="Google Shape;87;p22"/>
            <p:cNvPicPr preferRelativeResize="0"/>
            <p:nvPr/>
          </p:nvPicPr>
          <p:blipFill rotWithShape="1">
            <a:blip r:embed="rId2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6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7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/>
          <p:nvPr/>
        </p:nvSpPr>
        <p:spPr>
          <a:xfrm>
            <a:off x="4824950" y="0"/>
            <a:ext cx="3727500" cy="4321800"/>
          </a:xfrm>
          <a:prstGeom prst="rect">
            <a:avLst/>
          </a:prstGeom>
          <a:gradFill>
            <a:gsLst>
              <a:gs pos="0">
                <a:srgbClr val="EBF3F7"/>
              </a:gs>
              <a:gs pos="100000">
                <a:srgbClr val="C4D4F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4750" y="-366916"/>
            <a:ext cx="9144000" cy="178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6"/>
          <p:cNvGrpSpPr/>
          <p:nvPr/>
        </p:nvGrpSpPr>
        <p:grpSpPr>
          <a:xfrm>
            <a:off x="7486201" y="4857350"/>
            <a:ext cx="1680874" cy="246300"/>
            <a:chOff x="6419401" y="4857350"/>
            <a:chExt cx="1680874" cy="246300"/>
          </a:xfrm>
        </p:grpSpPr>
        <p:sp>
          <p:nvSpPr>
            <p:cNvPr id="104" name="Google Shape;104;p26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05" name="Google Shape;105;p26"/>
            <p:cNvPicPr preferRelativeResize="0"/>
            <p:nvPr/>
          </p:nvPicPr>
          <p:blipFill rotWithShape="1">
            <a:blip r:embed="rId3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-27400" y="0"/>
            <a:ext cx="9204900" cy="2800500"/>
          </a:xfrm>
          <a:prstGeom prst="rect">
            <a:avLst/>
          </a:prstGeom>
          <a:gradFill>
            <a:gsLst>
              <a:gs pos="0">
                <a:srgbClr val="EBF3F7"/>
              </a:gs>
              <a:gs pos="100000">
                <a:srgbClr val="CADEF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33211" l="4343" r="1236" t="20609"/>
          <a:stretch/>
        </p:blipFill>
        <p:spPr>
          <a:xfrm>
            <a:off x="262650" y="-49184"/>
            <a:ext cx="8633324" cy="82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27"/>
          <p:cNvGrpSpPr/>
          <p:nvPr/>
        </p:nvGrpSpPr>
        <p:grpSpPr>
          <a:xfrm>
            <a:off x="7486201" y="4857350"/>
            <a:ext cx="1680874" cy="246300"/>
            <a:chOff x="6419401" y="4857350"/>
            <a:chExt cx="1680874" cy="246300"/>
          </a:xfrm>
        </p:grpSpPr>
        <p:sp>
          <p:nvSpPr>
            <p:cNvPr id="110" name="Google Shape;110;p27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11" name="Google Shape;111;p27"/>
            <p:cNvPicPr preferRelativeResize="0"/>
            <p:nvPr/>
          </p:nvPicPr>
          <p:blipFill rotWithShape="1">
            <a:blip r:embed="rId3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1">
  <p:cSld name="TITLE_AND_BODY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/>
          <p:nvPr/>
        </p:nvSpPr>
        <p:spPr>
          <a:xfrm>
            <a:off x="-64300" y="1073700"/>
            <a:ext cx="9251875" cy="4108375"/>
          </a:xfrm>
          <a:custGeom>
            <a:rect b="b" l="l" r="r" t="t"/>
            <a:pathLst>
              <a:path extrusionOk="0" h="164335" w="370075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gradFill>
            <a:gsLst>
              <a:gs pos="0">
                <a:srgbClr val="ECF3FF"/>
              </a:gs>
              <a:gs pos="100000">
                <a:srgbClr val="BED4FD"/>
              </a:gs>
            </a:gsLst>
            <a:lin ang="5400700" scaled="0"/>
          </a:gradFill>
          <a:ln>
            <a:noFill/>
          </a:ln>
        </p:spPr>
      </p:sp>
      <p:sp>
        <p:nvSpPr>
          <p:cNvPr id="118" name="Google Shape;118;p29"/>
          <p:cNvSpPr txBox="1"/>
          <p:nvPr>
            <p:ph idx="1" type="body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grpSp>
        <p:nvGrpSpPr>
          <p:cNvPr id="120" name="Google Shape;120;p29"/>
          <p:cNvGrpSpPr/>
          <p:nvPr/>
        </p:nvGrpSpPr>
        <p:grpSpPr>
          <a:xfrm>
            <a:off x="7486201" y="4857350"/>
            <a:ext cx="1680874" cy="246300"/>
            <a:chOff x="6419401" y="4857350"/>
            <a:chExt cx="1680874" cy="246300"/>
          </a:xfrm>
        </p:grpSpPr>
        <p:sp>
          <p:nvSpPr>
            <p:cNvPr id="121" name="Google Shape;121;p29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22" name="Google Shape;122;p29"/>
            <p:cNvPicPr preferRelativeResize="0"/>
            <p:nvPr/>
          </p:nvPicPr>
          <p:blipFill rotWithShape="1">
            <a:blip r:embed="rId2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0"/>
          <p:cNvSpPr/>
          <p:nvPr/>
        </p:nvSpPr>
        <p:spPr>
          <a:xfrm flipH="1">
            <a:off x="5233925" y="-424800"/>
            <a:ext cx="8285400" cy="5714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ECF3FF"/>
              </a:gs>
              <a:gs pos="100000">
                <a:srgbClr val="BED4FD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30"/>
          <p:cNvGrpSpPr/>
          <p:nvPr/>
        </p:nvGrpSpPr>
        <p:grpSpPr>
          <a:xfrm>
            <a:off x="58151" y="4863875"/>
            <a:ext cx="1680874" cy="246300"/>
            <a:chOff x="6419401" y="4857350"/>
            <a:chExt cx="1680874" cy="246300"/>
          </a:xfrm>
        </p:grpSpPr>
        <p:sp>
          <p:nvSpPr>
            <p:cNvPr id="127" name="Google Shape;127;p30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28" name="Google Shape;128;p30"/>
            <p:cNvPicPr preferRelativeResize="0"/>
            <p:nvPr/>
          </p:nvPicPr>
          <p:blipFill rotWithShape="1">
            <a:blip r:embed="rId2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/>
          <p:nvPr/>
        </p:nvSpPr>
        <p:spPr>
          <a:xfrm rot="10800000">
            <a:off x="-53709" y="-44208"/>
            <a:ext cx="9296284" cy="1092006"/>
          </a:xfrm>
          <a:custGeom>
            <a:rect b="b" l="l" r="r" t="t"/>
            <a:pathLst>
              <a:path extrusionOk="0" h="164335" w="370075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gradFill>
            <a:gsLst>
              <a:gs pos="0">
                <a:srgbClr val="ECF3FF"/>
              </a:gs>
              <a:gs pos="100000">
                <a:srgbClr val="BED4FD"/>
              </a:gs>
            </a:gsLst>
            <a:lin ang="5400700" scaled="0"/>
          </a:gradFill>
          <a:ln>
            <a:noFill/>
          </a:ln>
        </p:spPr>
      </p:sp>
      <p:sp>
        <p:nvSpPr>
          <p:cNvPr id="131" name="Google Shape;131;p31"/>
          <p:cNvSpPr txBox="1"/>
          <p:nvPr>
            <p:ph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grpSp>
        <p:nvGrpSpPr>
          <p:cNvPr id="132" name="Google Shape;132;p31"/>
          <p:cNvGrpSpPr/>
          <p:nvPr/>
        </p:nvGrpSpPr>
        <p:grpSpPr>
          <a:xfrm>
            <a:off x="7486201" y="4857350"/>
            <a:ext cx="1680874" cy="246300"/>
            <a:chOff x="6419401" y="4857350"/>
            <a:chExt cx="1680874" cy="246300"/>
          </a:xfrm>
        </p:grpSpPr>
        <p:sp>
          <p:nvSpPr>
            <p:cNvPr id="133" name="Google Shape;133;p31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34" name="Google Shape;134;p31"/>
            <p:cNvPicPr preferRelativeResize="0"/>
            <p:nvPr/>
          </p:nvPicPr>
          <p:blipFill rotWithShape="1">
            <a:blip r:embed="rId2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32"/>
          <p:cNvSpPr/>
          <p:nvPr/>
        </p:nvSpPr>
        <p:spPr>
          <a:xfrm>
            <a:off x="0" y="0"/>
            <a:ext cx="9166800" cy="5152500"/>
          </a:xfrm>
          <a:prstGeom prst="rect">
            <a:avLst/>
          </a:prstGeom>
          <a:solidFill>
            <a:srgbClr val="D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3"/>
          <p:cNvSpPr/>
          <p:nvPr/>
        </p:nvSpPr>
        <p:spPr>
          <a:xfrm>
            <a:off x="0" y="0"/>
            <a:ext cx="9166800" cy="5152500"/>
          </a:xfrm>
          <a:prstGeom prst="rect">
            <a:avLst/>
          </a:prstGeom>
          <a:gradFill>
            <a:gsLst>
              <a:gs pos="0">
                <a:srgbClr val="BED4FD"/>
              </a:gs>
              <a:gs pos="100000">
                <a:srgbClr val="ECF3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34"/>
          <p:cNvSpPr/>
          <p:nvPr/>
        </p:nvSpPr>
        <p:spPr>
          <a:xfrm>
            <a:off x="-32650" y="-43050"/>
            <a:ext cx="9199500" cy="51957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F52A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 1">
  <p:cSld name="MAIN_POINT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5"/>
          <p:cNvSpPr/>
          <p:nvPr/>
        </p:nvSpPr>
        <p:spPr>
          <a:xfrm>
            <a:off x="-45725" y="-36525"/>
            <a:ext cx="9212400" cy="5189100"/>
          </a:xfrm>
          <a:prstGeom prst="rect">
            <a:avLst/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36"/>
          <p:cNvGrpSpPr/>
          <p:nvPr/>
        </p:nvGrpSpPr>
        <p:grpSpPr>
          <a:xfrm>
            <a:off x="7486201" y="4857350"/>
            <a:ext cx="1680874" cy="246300"/>
            <a:chOff x="6419401" y="4857350"/>
            <a:chExt cx="1680874" cy="246300"/>
          </a:xfrm>
        </p:grpSpPr>
        <p:sp>
          <p:nvSpPr>
            <p:cNvPr id="149" name="Google Shape;149;p36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50" name="Google Shape;150;p36"/>
            <p:cNvPicPr preferRelativeResize="0"/>
            <p:nvPr/>
          </p:nvPicPr>
          <p:blipFill rotWithShape="1">
            <a:blip r:embed="rId2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 Slide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/>
          <p:nvPr>
            <p:ph type="title"/>
          </p:nvPr>
        </p:nvSpPr>
        <p:spPr>
          <a:xfrm>
            <a:off x="200400" y="243325"/>
            <a:ext cx="87432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000"/>
              <a:buFont typeface="Montserrat SemiBold"/>
              <a:buNone/>
              <a:defRPr sz="2000">
                <a:solidFill>
                  <a:srgbClr val="76B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000"/>
              <a:buFont typeface="Montserrat SemiBold"/>
              <a:buNone/>
              <a:defRPr sz="2000">
                <a:solidFill>
                  <a:srgbClr val="76B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000"/>
              <a:buFont typeface="Montserrat SemiBold"/>
              <a:buNone/>
              <a:defRPr sz="2000">
                <a:solidFill>
                  <a:srgbClr val="76B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000"/>
              <a:buFont typeface="Montserrat SemiBold"/>
              <a:buNone/>
              <a:defRPr sz="2000">
                <a:solidFill>
                  <a:srgbClr val="76B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000"/>
              <a:buFont typeface="Montserrat SemiBold"/>
              <a:buNone/>
              <a:defRPr sz="2000">
                <a:solidFill>
                  <a:srgbClr val="76B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000"/>
              <a:buFont typeface="Montserrat SemiBold"/>
              <a:buNone/>
              <a:defRPr sz="2000">
                <a:solidFill>
                  <a:srgbClr val="76B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000"/>
              <a:buFont typeface="Montserrat SemiBold"/>
              <a:buNone/>
              <a:defRPr sz="2000">
                <a:solidFill>
                  <a:srgbClr val="76B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000"/>
              <a:buFont typeface="Montserrat SemiBold"/>
              <a:buNone/>
              <a:defRPr sz="2000">
                <a:solidFill>
                  <a:srgbClr val="76B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2000"/>
              <a:buFont typeface="Montserrat SemiBold"/>
              <a:buNone/>
              <a:defRPr sz="2000">
                <a:solidFill>
                  <a:srgbClr val="76B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Relationship Id="rId11" Type="http://schemas.openxmlformats.org/officeDocument/2006/relationships/image" Target="../media/image11.png"/><Relationship Id="rId10" Type="http://schemas.openxmlformats.org/officeDocument/2006/relationships/image" Target="../media/image8.png"/><Relationship Id="rId12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linkedin.com/company/quantiphi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twitter.com/Quantiphi" TargetMode="External"/><Relationship Id="rId5" Type="http://schemas.openxmlformats.org/officeDocument/2006/relationships/hyperlink" Target="https://www.facebook.com/quantiphifb/" TargetMode="External"/><Relationship Id="rId6" Type="http://schemas.openxmlformats.org/officeDocument/2006/relationships/image" Target="../media/image24.png"/><Relationship Id="rId7" Type="http://schemas.openxmlformats.org/officeDocument/2006/relationships/hyperlink" Target="https://www.youtube.com/c/QuantiphiAnalytics" TargetMode="External"/><Relationship Id="rId8" Type="http://schemas.openxmlformats.org/officeDocument/2006/relationships/image" Target="../media/image26.png"/><Relationship Id="rId11" Type="http://schemas.openxmlformats.org/officeDocument/2006/relationships/image" Target="../media/image36.png"/><Relationship Id="rId10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3714" y="-66675"/>
            <a:ext cx="9380050" cy="52762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43"/>
          <p:cNvSpPr/>
          <p:nvPr/>
        </p:nvSpPr>
        <p:spPr>
          <a:xfrm>
            <a:off x="219456" y="353201"/>
            <a:ext cx="4980602" cy="3443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Mock Project KickOff Deck</a:t>
            </a:r>
          </a:p>
        </p:txBody>
      </p:sp>
      <p:sp>
        <p:nvSpPr>
          <p:cNvPr id="168" name="Google Shape;168;p43"/>
          <p:cNvSpPr/>
          <p:nvPr/>
        </p:nvSpPr>
        <p:spPr>
          <a:xfrm>
            <a:off x="219450" y="854475"/>
            <a:ext cx="8203003" cy="256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MEDICATION ERROR-EFFECTS DATASET</a:t>
            </a:r>
          </a:p>
        </p:txBody>
      </p:sp>
      <p:pic>
        <p:nvPicPr>
          <p:cNvPr id="169" name="Google Shape;1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184" y="3220775"/>
            <a:ext cx="1680376" cy="11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229" y="2491904"/>
            <a:ext cx="1238801" cy="164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000" y="1457300"/>
            <a:ext cx="2057426" cy="184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4679" y="2248890"/>
            <a:ext cx="2142574" cy="176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43"/>
          <p:cNvCxnSpPr/>
          <p:nvPr/>
        </p:nvCxnSpPr>
        <p:spPr>
          <a:xfrm rot="10800000">
            <a:off x="6683700" y="3182413"/>
            <a:ext cx="719100" cy="413400"/>
          </a:xfrm>
          <a:prstGeom prst="straightConnector1">
            <a:avLst/>
          </a:prstGeom>
          <a:noFill/>
          <a:ln cap="flat" cmpd="sng" w="19050">
            <a:solidFill>
              <a:srgbClr val="AFAF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43"/>
          <p:cNvCxnSpPr/>
          <p:nvPr/>
        </p:nvCxnSpPr>
        <p:spPr>
          <a:xfrm flipH="1" rot="10800000">
            <a:off x="6688425" y="3077750"/>
            <a:ext cx="109500" cy="95100"/>
          </a:xfrm>
          <a:prstGeom prst="straightConnector1">
            <a:avLst/>
          </a:prstGeom>
          <a:noFill/>
          <a:ln cap="flat" cmpd="sng" w="19050">
            <a:solidFill>
              <a:srgbClr val="AFAF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43"/>
          <p:cNvPicPr preferRelativeResize="0"/>
          <p:nvPr/>
        </p:nvPicPr>
        <p:blipFill rotWithShape="1">
          <a:blip r:embed="rId8">
            <a:alphaModFix/>
          </a:blip>
          <a:srcRect b="16622" l="20914" r="13481" t="33668"/>
          <a:stretch/>
        </p:blipFill>
        <p:spPr>
          <a:xfrm>
            <a:off x="5881650" y="2456212"/>
            <a:ext cx="407930" cy="2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3"/>
          <p:cNvPicPr preferRelativeResize="0"/>
          <p:nvPr/>
        </p:nvPicPr>
        <p:blipFill rotWithShape="1">
          <a:blip r:embed="rId9">
            <a:alphaModFix/>
          </a:blip>
          <a:srcRect b="32210" l="10726" r="8861" t="25524"/>
          <a:stretch/>
        </p:blipFill>
        <p:spPr>
          <a:xfrm>
            <a:off x="5299275" y="3843300"/>
            <a:ext cx="527175" cy="3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7813" y="2802425"/>
            <a:ext cx="699175" cy="6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3"/>
          <p:cNvPicPr preferRelativeResize="0"/>
          <p:nvPr/>
        </p:nvPicPr>
        <p:blipFill rotWithShape="1">
          <a:blip r:embed="rId8">
            <a:alphaModFix/>
          </a:blip>
          <a:srcRect b="16622" l="20914" r="13481" t="33668"/>
          <a:stretch/>
        </p:blipFill>
        <p:spPr>
          <a:xfrm>
            <a:off x="7246300" y="3265975"/>
            <a:ext cx="407930" cy="2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3"/>
          <p:cNvPicPr preferRelativeResize="0"/>
          <p:nvPr/>
        </p:nvPicPr>
        <p:blipFill rotWithShape="1">
          <a:blip r:embed="rId8">
            <a:alphaModFix/>
          </a:blip>
          <a:srcRect b="16622" l="20914" r="13481" t="33668"/>
          <a:stretch/>
        </p:blipFill>
        <p:spPr>
          <a:xfrm>
            <a:off x="7877463" y="4302300"/>
            <a:ext cx="407930" cy="2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3"/>
          <p:cNvPicPr preferRelativeResize="0"/>
          <p:nvPr/>
        </p:nvPicPr>
        <p:blipFill rotWithShape="1">
          <a:blip r:embed="rId9">
            <a:alphaModFix/>
          </a:blip>
          <a:srcRect b="32210" l="10726" r="8861" t="25524"/>
          <a:stretch/>
        </p:blipFill>
        <p:spPr>
          <a:xfrm>
            <a:off x="6960627" y="3561031"/>
            <a:ext cx="407924" cy="25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3"/>
          <p:cNvPicPr preferRelativeResize="0"/>
          <p:nvPr/>
        </p:nvPicPr>
        <p:blipFill rotWithShape="1">
          <a:blip r:embed="rId11">
            <a:alphaModFix/>
          </a:blip>
          <a:srcRect b="0" l="54414" r="10932" t="0"/>
          <a:stretch/>
        </p:blipFill>
        <p:spPr>
          <a:xfrm>
            <a:off x="7799325" y="1566948"/>
            <a:ext cx="711572" cy="1026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43"/>
          <p:cNvGrpSpPr/>
          <p:nvPr/>
        </p:nvGrpSpPr>
        <p:grpSpPr>
          <a:xfrm>
            <a:off x="7486201" y="4857350"/>
            <a:ext cx="1680874" cy="246300"/>
            <a:chOff x="6419401" y="4857350"/>
            <a:chExt cx="1680874" cy="246300"/>
          </a:xfrm>
        </p:grpSpPr>
        <p:sp>
          <p:nvSpPr>
            <p:cNvPr id="183" name="Google Shape;183;p43"/>
            <p:cNvSpPr txBox="1"/>
            <p:nvPr/>
          </p:nvSpPr>
          <p:spPr>
            <a:xfrm>
              <a:off x="6990275" y="4857350"/>
              <a:ext cx="111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F49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</a:t>
              </a:r>
              <a:r>
                <a:rPr lang="en" sz="800">
                  <a:solidFill>
                    <a:srgbClr val="1F497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Copyright 2022</a:t>
              </a:r>
              <a:endParaRPr sz="800">
                <a:solidFill>
                  <a:srgbClr val="1F497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84" name="Google Shape;184;p43"/>
            <p:cNvPicPr preferRelativeResize="0"/>
            <p:nvPr/>
          </p:nvPicPr>
          <p:blipFill rotWithShape="1">
            <a:blip r:embed="rId12">
              <a:alphaModFix/>
            </a:blip>
            <a:srcRect b="36443" l="0" r="0" t="0"/>
            <a:stretch/>
          </p:blipFill>
          <p:spPr>
            <a:xfrm>
              <a:off x="6419401" y="4983124"/>
              <a:ext cx="627923" cy="120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43"/>
          <p:cNvSpPr txBox="1"/>
          <p:nvPr/>
        </p:nvSpPr>
        <p:spPr>
          <a:xfrm>
            <a:off x="347025" y="3705800"/>
            <a:ext cx="239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 3: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Nikki Wagholikar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Nishant Jain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Abhishek Choure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Oendree Das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2"/>
          <p:cNvSpPr txBox="1"/>
          <p:nvPr>
            <p:ph idx="4294967295" type="body"/>
          </p:nvPr>
        </p:nvSpPr>
        <p:spPr>
          <a:xfrm>
            <a:off x="311700" y="26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DrugInformation_data_2015</a:t>
            </a:r>
            <a:r>
              <a:rPr b="1" lang="en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.csv</a:t>
            </a:r>
            <a:endParaRPr b="1"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0" name="Google Shape;240;p52"/>
          <p:cNvGraphicFramePr/>
          <p:nvPr/>
        </p:nvGraphicFramePr>
        <p:xfrm>
          <a:off x="952500" y="7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19500"/>
                <a:gridCol w="3619500"/>
              </a:tblGrid>
              <a:tr h="28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Isr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that uniquely identifies an AERS report. Primary link field between data files.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Drug Sequence No.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number for identifying a drug for a case. This field can be used as a primary link between different tables within this dataset.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1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Drug Role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 for drug's reported role in event. "PS" is primary suspect drug, "SS" is secondary suspect drug, "C" is concomitant, and "I" is interacting.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Drug Name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 of medicinal product. If a "Valid Trade Name" is populated for this case, then Drug Name = Valid Trade Name; if not, then Drug Name = "Verbatim" name, exactly as entered on the report. For the great majority of reports, there is a "Valid Trade Name."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p53"/>
          <p:cNvGraphicFramePr/>
          <p:nvPr/>
        </p:nvGraphicFramePr>
        <p:xfrm>
          <a:off x="952500" y="356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19500"/>
                <a:gridCol w="3619500"/>
              </a:tblGrid>
              <a:tr h="36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Validated/Verbatim Name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"1" indicates that a validated trade name is used for the drug name and "2" indicates that a verbatim name is used.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Route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route of drug administration.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Dose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Verbatim text for dose, frequency, and route, exactly as entered on report.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Rechallenge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Rechallenge code, indicating if reaction recurred when drug therapy was restarted. "Y" is positive rechallenge, "N" is negative rechallenge, "U" is unknown, and "D" does not apply.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/>
          <p:cNvSpPr txBox="1"/>
          <p:nvPr>
            <p:ph idx="4294967295" type="body"/>
          </p:nvPr>
        </p:nvSpPr>
        <p:spPr>
          <a:xfrm>
            <a:off x="311700" y="26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DrugTherapyDuration_data_2015.csv</a:t>
            </a:r>
            <a:endParaRPr b="1"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1" name="Google Shape;251;p54"/>
          <p:cNvGraphicFramePr/>
          <p:nvPr/>
        </p:nvGraphicFramePr>
        <p:xfrm>
          <a:off x="952500" y="7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454E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ISR - PRIMARY KEY</a:t>
                      </a:r>
                      <a:endParaRPr sz="12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number that uniquely identifies an AERS report. Primary link field between data files.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454E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caseid</a:t>
                      </a:r>
                      <a:endParaRPr sz="1200">
                        <a:solidFill>
                          <a:srgbClr val="3F454E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 for every case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Drug Sequence </a:t>
                      </a:r>
                      <a:endParaRPr sz="1200">
                        <a:solidFill>
                          <a:srgbClr val="3F454E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Drug Sequence Number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 Date</a:t>
                      </a:r>
                      <a:endParaRPr sz="1200">
                        <a:solidFill>
                          <a:srgbClr val="3F454E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Date therapy was started (or re-started) for this drug (YYYYMMDD) If a complete date not available, a partial date is provided.</a:t>
                      </a:r>
                      <a:endParaRPr sz="12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End Date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Date therapy was stopped for this drug. (YYYYMMDD) If a complete date not available, a partial date will be provided.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Serialid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5"/>
          <p:cNvSpPr txBox="1"/>
          <p:nvPr>
            <p:ph idx="4294967295" type="body"/>
          </p:nvPr>
        </p:nvSpPr>
        <p:spPr>
          <a:xfrm>
            <a:off x="311700" y="210700"/>
            <a:ext cx="8520600" cy="4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EventTerms_data_2015</a:t>
            </a:r>
            <a:r>
              <a:rPr b="1" lang="en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.csv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7" name="Google Shape;257;p55"/>
          <p:cNvGraphicFramePr/>
          <p:nvPr/>
        </p:nvGraphicFramePr>
        <p:xfrm>
          <a:off x="952500" y="7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primaryid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number that uniquely identifies an AERS report. Primary link field between data files.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 for every case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8600" rtl="0" algn="l">
                        <a:lnSpc>
                          <a:spcPct val="14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Preferred Term(PT)</a:t>
                      </a:r>
                      <a:endParaRPr sz="12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Preferred Term" level medical terminology describing the event, using the Medical Dictionary for Regulatory Activities (MedDRA). The order of the terms for a given event does not imply priority. In other words, the first term listed is not necessarily considered  more significant than the last one listed.</a:t>
                      </a:r>
                      <a:endParaRPr sz="12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8600" rtl="0" algn="l">
                        <a:lnSpc>
                          <a:spcPct val="121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200">
                        <a:solidFill>
                          <a:srgbClr val="3F454E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2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>
            <p:ph idx="4294967295" type="body"/>
          </p:nvPr>
        </p:nvSpPr>
        <p:spPr>
          <a:xfrm>
            <a:off x="311700" y="210700"/>
            <a:ext cx="8520600" cy="4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PatientOutcomes_data_2015.csv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3" name="Google Shape;263;p56"/>
          <p:cNvGraphicFramePr/>
          <p:nvPr/>
        </p:nvGraphicFramePr>
        <p:xfrm>
          <a:off x="952500" y="7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primaryid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number that uniquely identifies an AERS report. Primary link field between data files.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 for every case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outc_cod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Outcome</a:t>
                      </a: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code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outc_cod_description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Outcome Code Definition. DE, Death | LT, Life-Threatening | HO, Hospitalization - Initial or Prolonged | DS, Disability | CA, Congenital Anomaly | RI, Required Intervention to Prevent Permanent Impairment/Damage | OT, Other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7"/>
          <p:cNvSpPr txBox="1"/>
          <p:nvPr>
            <p:ph idx="4294967295" type="body"/>
          </p:nvPr>
        </p:nvSpPr>
        <p:spPr>
          <a:xfrm>
            <a:off x="311700" y="210700"/>
            <a:ext cx="8520600" cy="4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PreferredTermIndicators_data_2015</a:t>
            </a:r>
            <a:r>
              <a:rPr b="1" lang="en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.csv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9" name="Google Shape;269;p57"/>
          <p:cNvGraphicFramePr/>
          <p:nvPr/>
        </p:nvGraphicFramePr>
        <p:xfrm>
          <a:off x="952500" y="103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19500"/>
                <a:gridCol w="3619500"/>
              </a:tblGrid>
              <a:tr h="10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primaryid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number that uniquely identifies an AERS report. Primary link field between data files.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 for every case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indi_drug_seq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drug sequence number for identifying a drug for an ISR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indi_pt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“Preferred Term" level medical terminology describing the indication for use, using the 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8"/>
          <p:cNvSpPr txBox="1"/>
          <p:nvPr>
            <p:ph idx="4294967295" type="body"/>
          </p:nvPr>
        </p:nvSpPr>
        <p:spPr>
          <a:xfrm>
            <a:off x="311700" y="210700"/>
            <a:ext cx="8520600" cy="4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ReportSources_data_2015</a:t>
            </a:r>
            <a:r>
              <a:rPr b="1" lang="en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.csv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5" name="Google Shape;275;p58"/>
          <p:cNvGraphicFramePr/>
          <p:nvPr/>
        </p:nvGraphicFramePr>
        <p:xfrm>
          <a:off x="1006075" y="835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19500"/>
                <a:gridCol w="3619500"/>
              </a:tblGrid>
              <a:tr h="47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primary_id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number that uniquely identifies an AERS report. Primary link field between data files.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 for every case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rpsr_code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Source Code Definition. FGN, Foreign | SDY, Study | LIT, Literature | CSM, Consumer | HP, Health Professional | UF, User Facility | CR, Company Representative | DT, Distributor | OTH, Other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9"/>
          <p:cNvSpPr txBox="1"/>
          <p:nvPr>
            <p:ph idx="4294967295" type="title"/>
          </p:nvPr>
        </p:nvSpPr>
        <p:spPr>
          <a:xfrm>
            <a:off x="557725" y="198300"/>
            <a:ext cx="8274600" cy="4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Architecture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1" name="Google Shape;2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3333"/>
            <a:ext cx="9144002" cy="1116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450" y="1784050"/>
            <a:ext cx="5977549" cy="33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0"/>
          <p:cNvSpPr/>
          <p:nvPr/>
        </p:nvSpPr>
        <p:spPr>
          <a:xfrm>
            <a:off x="756298" y="2179016"/>
            <a:ext cx="779277" cy="3006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ETL</a:t>
            </a:r>
          </a:p>
        </p:txBody>
      </p:sp>
      <p:sp>
        <p:nvSpPr>
          <p:cNvPr id="288" name="Google Shape;288;p60"/>
          <p:cNvSpPr/>
          <p:nvPr/>
        </p:nvSpPr>
        <p:spPr>
          <a:xfrm>
            <a:off x="756298" y="697418"/>
            <a:ext cx="2119442" cy="1281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03</a:t>
            </a:r>
          </a:p>
        </p:txBody>
      </p:sp>
      <p:sp>
        <p:nvSpPr>
          <p:cNvPr id="289" name="Google Shape;289;p60"/>
          <p:cNvSpPr/>
          <p:nvPr/>
        </p:nvSpPr>
        <p:spPr>
          <a:xfrm>
            <a:off x="2054161" y="2174741"/>
            <a:ext cx="821591" cy="3092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IICS</a:t>
            </a:r>
          </a:p>
        </p:txBody>
      </p:sp>
      <p:sp>
        <p:nvSpPr>
          <p:cNvPr id="290" name="Google Shape;290;p60"/>
          <p:cNvSpPr/>
          <p:nvPr/>
        </p:nvSpPr>
        <p:spPr>
          <a:xfrm>
            <a:off x="1611774" y="2299365"/>
            <a:ext cx="243225" cy="60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-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1"/>
          <p:cNvSpPr txBox="1"/>
          <p:nvPr>
            <p:ph idx="4294967295" type="body"/>
          </p:nvPr>
        </p:nvSpPr>
        <p:spPr>
          <a:xfrm>
            <a:off x="311700" y="235750"/>
            <a:ext cx="8520600" cy="46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warehouse - Snowflake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50" y="1287500"/>
            <a:ext cx="8776101" cy="35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570125" y="1251800"/>
            <a:ext cx="80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1" name="Google Shape;191;p44"/>
          <p:cNvSpPr txBox="1"/>
          <p:nvPr/>
        </p:nvSpPr>
        <p:spPr>
          <a:xfrm>
            <a:off x="470975" y="1041100"/>
            <a:ext cx="6705000" cy="3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Introduction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Data Dictionary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ETL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Data Modeling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Dashboarding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4"/>
          <p:cNvSpPr txBox="1"/>
          <p:nvPr/>
        </p:nvSpPr>
        <p:spPr>
          <a:xfrm>
            <a:off x="2863025" y="223075"/>
            <a:ext cx="343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OUTLINE</a:t>
            </a:r>
            <a:endParaRPr sz="2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2"/>
          <p:cNvSpPr txBox="1"/>
          <p:nvPr>
            <p:ph idx="4294967295" type="body"/>
          </p:nvPr>
        </p:nvSpPr>
        <p:spPr>
          <a:xfrm>
            <a:off x="311700" y="235750"/>
            <a:ext cx="8520600" cy="46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Mapping</a:t>
            </a:r>
            <a:endParaRPr b="1" sz="2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2" name="Google Shape;302;p62"/>
          <p:cNvPicPr preferRelativeResize="0"/>
          <p:nvPr/>
        </p:nvPicPr>
        <p:blipFill rotWithShape="1">
          <a:blip r:embed="rId3">
            <a:alphaModFix/>
          </a:blip>
          <a:srcRect b="8975" l="0" r="0" t="0"/>
          <a:stretch/>
        </p:blipFill>
        <p:spPr>
          <a:xfrm>
            <a:off x="183100" y="925100"/>
            <a:ext cx="8753726" cy="39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3"/>
          <p:cNvSpPr txBox="1"/>
          <p:nvPr>
            <p:ph idx="4294967295" type="body"/>
          </p:nvPr>
        </p:nvSpPr>
        <p:spPr>
          <a:xfrm>
            <a:off x="311700" y="235750"/>
            <a:ext cx="8520600" cy="46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Data warehouse - Snowflake</a:t>
            </a:r>
            <a:endParaRPr b="1" sz="2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Target</a:t>
            </a:r>
            <a:endParaRPr b="1"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8" name="Google Shape;3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25" y="1271600"/>
            <a:ext cx="8824524" cy="37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450" y="1784050"/>
            <a:ext cx="5977549" cy="33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4"/>
          <p:cNvSpPr/>
          <p:nvPr/>
        </p:nvSpPr>
        <p:spPr>
          <a:xfrm>
            <a:off x="756298" y="2179016"/>
            <a:ext cx="4122058" cy="3092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DATA MODELLING</a:t>
            </a:r>
          </a:p>
        </p:txBody>
      </p:sp>
      <p:sp>
        <p:nvSpPr>
          <p:cNvPr id="315" name="Google Shape;315;p64"/>
          <p:cNvSpPr/>
          <p:nvPr/>
        </p:nvSpPr>
        <p:spPr>
          <a:xfrm>
            <a:off x="756298" y="697418"/>
            <a:ext cx="2369755" cy="1281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04</a:t>
            </a:r>
          </a:p>
        </p:txBody>
      </p:sp>
      <p:sp>
        <p:nvSpPr>
          <p:cNvPr id="316" name="Google Shape;316;p64"/>
          <p:cNvSpPr txBox="1"/>
          <p:nvPr/>
        </p:nvSpPr>
        <p:spPr>
          <a:xfrm>
            <a:off x="8057075" y="4857350"/>
            <a:ext cx="111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F497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64"/>
          <p:cNvSpPr/>
          <p:nvPr/>
        </p:nvSpPr>
        <p:spPr>
          <a:xfrm>
            <a:off x="756298" y="2856491"/>
            <a:ext cx="4274122" cy="3346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Dimensions - Facts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5"/>
          <p:cNvSpPr txBox="1"/>
          <p:nvPr>
            <p:ph type="ctrTitle"/>
          </p:nvPr>
        </p:nvSpPr>
        <p:spPr>
          <a:xfrm>
            <a:off x="495025" y="0"/>
            <a:ext cx="8154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MEDICATION ERROR-EFFECTS DATA MODEL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375" y="535000"/>
            <a:ext cx="9292751" cy="46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6"/>
          <p:cNvSpPr txBox="1"/>
          <p:nvPr>
            <p:ph idx="4294967295" type="ctrTitle"/>
          </p:nvPr>
        </p:nvSpPr>
        <p:spPr>
          <a:xfrm>
            <a:off x="2454900" y="187725"/>
            <a:ext cx="42342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1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Dimensions and Fact Tables</a:t>
            </a:r>
            <a:endParaRPr b="1" sz="231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26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66"/>
          <p:cNvSpPr txBox="1"/>
          <p:nvPr/>
        </p:nvSpPr>
        <p:spPr>
          <a:xfrm>
            <a:off x="835250" y="1230925"/>
            <a:ext cx="7763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Dimension Tables :</a:t>
            </a:r>
            <a:endParaRPr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Demorgaphics_data_2015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DrugInformation_data_2015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ReportSources_data_2015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Fact Tables :</a:t>
            </a:r>
            <a:endParaRPr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DrugTherapyDuration_data_2015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EventTerms_data_2015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PatientOutcomes_data_2015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PreferredTermIndicator_data_2015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450" y="1784050"/>
            <a:ext cx="5977549" cy="33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7"/>
          <p:cNvSpPr/>
          <p:nvPr/>
        </p:nvSpPr>
        <p:spPr>
          <a:xfrm>
            <a:off x="756298" y="2179016"/>
            <a:ext cx="3809113" cy="3092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DASHBOARDING</a:t>
            </a:r>
          </a:p>
        </p:txBody>
      </p:sp>
      <p:sp>
        <p:nvSpPr>
          <p:cNvPr id="336" name="Google Shape;336;p67"/>
          <p:cNvSpPr/>
          <p:nvPr/>
        </p:nvSpPr>
        <p:spPr>
          <a:xfrm>
            <a:off x="756298" y="697418"/>
            <a:ext cx="2159638" cy="1281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05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8"/>
          <p:cNvSpPr txBox="1"/>
          <p:nvPr>
            <p:ph idx="1" type="body"/>
          </p:nvPr>
        </p:nvSpPr>
        <p:spPr>
          <a:xfrm>
            <a:off x="311700" y="235750"/>
            <a:ext cx="8520600" cy="46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2" name="Google Shape;3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450" y="1784050"/>
            <a:ext cx="5977549" cy="33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/>
          <p:nvPr/>
        </p:nvSpPr>
        <p:spPr>
          <a:xfrm>
            <a:off x="244698" y="2364279"/>
            <a:ext cx="3536278" cy="3092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INTRODUCTION</a:t>
            </a:r>
          </a:p>
        </p:txBody>
      </p:sp>
      <p:sp>
        <p:nvSpPr>
          <p:cNvPr id="199" name="Google Shape;199;p45"/>
          <p:cNvSpPr/>
          <p:nvPr/>
        </p:nvSpPr>
        <p:spPr>
          <a:xfrm>
            <a:off x="756298" y="697418"/>
            <a:ext cx="1669974" cy="1281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2"/>
          <p:cNvSpPr/>
          <p:nvPr/>
        </p:nvSpPr>
        <p:spPr>
          <a:xfrm>
            <a:off x="0" y="4598700"/>
            <a:ext cx="9144000" cy="544800"/>
          </a:xfrm>
          <a:prstGeom prst="rect">
            <a:avLst/>
          </a:prstGeom>
          <a:gradFill>
            <a:gsLst>
              <a:gs pos="0">
                <a:srgbClr val="ECF3FF"/>
              </a:gs>
              <a:gs pos="100000">
                <a:srgbClr val="BED4FD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72"/>
          <p:cNvSpPr/>
          <p:nvPr/>
        </p:nvSpPr>
        <p:spPr>
          <a:xfrm flipH="1" rot="10800000">
            <a:off x="0" y="4603275"/>
            <a:ext cx="2005500" cy="5448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24B484"/>
              </a:gs>
              <a:gs pos="100000">
                <a:srgbClr val="223D7E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72"/>
          <p:cNvSpPr/>
          <p:nvPr/>
        </p:nvSpPr>
        <p:spPr>
          <a:xfrm flipH="1">
            <a:off x="964800" y="50"/>
            <a:ext cx="8179200" cy="5143500"/>
          </a:xfrm>
          <a:prstGeom prst="rtTriangle">
            <a:avLst/>
          </a:prstGeom>
          <a:gradFill>
            <a:gsLst>
              <a:gs pos="0">
                <a:srgbClr val="1F497D"/>
              </a:gs>
              <a:gs pos="100000">
                <a:srgbClr val="28B586"/>
              </a:gs>
            </a:gsLst>
            <a:lin ang="2698631" scaled="0"/>
          </a:gradFill>
          <a:ln>
            <a:noFill/>
          </a:ln>
          <a:effectLst>
            <a:outerShdw blurRad="57150" rotWithShape="0" algn="bl" dir="150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72"/>
          <p:cNvSpPr/>
          <p:nvPr/>
        </p:nvSpPr>
        <p:spPr>
          <a:xfrm>
            <a:off x="452200" y="1731950"/>
            <a:ext cx="3661548" cy="5066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"/>
              </a:rPr>
              <a:t>Thank You</a:t>
            </a:r>
          </a:p>
        </p:txBody>
      </p:sp>
      <p:pic>
        <p:nvPicPr>
          <p:cNvPr id="376" name="Google Shape;376;p72">
            <a:hlinkClick r:id="rId3"/>
          </p:cNvPr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519449" y="3526890"/>
            <a:ext cx="308307" cy="30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2">
            <a:hlinkClick r:id="rId5"/>
          </p:cNvPr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934138" y="3526890"/>
            <a:ext cx="308307" cy="30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72">
            <a:hlinkClick r:id="rId7"/>
          </p:cNvPr>
          <p:cNvPicPr preferRelativeResize="0"/>
          <p:nvPr/>
        </p:nvPicPr>
        <p:blipFill>
          <a:blip r:embed="rId8">
            <a:alphaModFix amt="49000"/>
          </a:blip>
          <a:stretch>
            <a:fillRect/>
          </a:stretch>
        </p:blipFill>
        <p:spPr>
          <a:xfrm>
            <a:off x="1343004" y="3526890"/>
            <a:ext cx="308307" cy="30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2">
            <a:hlinkClick r:id="rId9"/>
          </p:cNvPr>
          <p:cNvPicPr preferRelativeResize="0"/>
          <p:nvPr/>
        </p:nvPicPr>
        <p:blipFill>
          <a:blip r:embed="rId10">
            <a:alphaModFix amt="49000"/>
          </a:blip>
          <a:stretch>
            <a:fillRect/>
          </a:stretch>
        </p:blipFill>
        <p:spPr>
          <a:xfrm>
            <a:off x="1751869" y="3531523"/>
            <a:ext cx="308307" cy="30829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72"/>
          <p:cNvSpPr txBox="1"/>
          <p:nvPr/>
        </p:nvSpPr>
        <p:spPr>
          <a:xfrm>
            <a:off x="468500" y="3164537"/>
            <a:ext cx="117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55BAA"/>
                </a:solidFill>
                <a:latin typeface="Montserrat"/>
                <a:ea typeface="Montserrat"/>
                <a:cs typeface="Montserrat"/>
                <a:sym typeface="Montserrat"/>
              </a:rPr>
              <a:t>Foll</a:t>
            </a:r>
            <a:r>
              <a:rPr b="1" lang="en" sz="900">
                <a:solidFill>
                  <a:srgbClr val="355BAA"/>
                </a:solidFill>
                <a:latin typeface="Montserrat"/>
                <a:ea typeface="Montserrat"/>
                <a:cs typeface="Montserrat"/>
                <a:sym typeface="Montserrat"/>
              </a:rPr>
              <a:t>ow us on:</a:t>
            </a:r>
            <a:endParaRPr b="1" sz="900">
              <a:solidFill>
                <a:srgbClr val="355B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11">
            <a:alphaModFix amt="32000"/>
          </a:blip>
          <a:srcRect b="0" l="-545" r="11100" t="0"/>
          <a:stretch/>
        </p:blipFill>
        <p:spPr>
          <a:xfrm flipH="1">
            <a:off x="964800" y="50"/>
            <a:ext cx="8179200" cy="51435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/>
        </p:nvSpPr>
        <p:spPr>
          <a:xfrm>
            <a:off x="570125" y="1251800"/>
            <a:ext cx="80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46"/>
          <p:cNvSpPr txBox="1"/>
          <p:nvPr/>
        </p:nvSpPr>
        <p:spPr>
          <a:xfrm>
            <a:off x="470975" y="1041100"/>
            <a:ext cx="8254500" cy="4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Task Performed: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Understood </a:t>
            </a:r>
            <a:r>
              <a:rPr lang="en" sz="1700">
                <a:solidFill>
                  <a:schemeClr val="dk2"/>
                </a:solidFill>
              </a:rPr>
              <a:t>the data and performed ETL using suitable tool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Identified facts and dimensions and performed data modeling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Dashboarding and story building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Generated insights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Technologies Used: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IICS 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PowerBI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Snowflake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2863025" y="223075"/>
            <a:ext cx="343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INTRODUCTION</a:t>
            </a:r>
            <a:endParaRPr sz="2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450" y="1784050"/>
            <a:ext cx="5977549" cy="33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7"/>
          <p:cNvSpPr/>
          <p:nvPr/>
        </p:nvSpPr>
        <p:spPr>
          <a:xfrm>
            <a:off x="756298" y="2179016"/>
            <a:ext cx="3533192" cy="4179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Data Dictionary</a:t>
            </a:r>
          </a:p>
        </p:txBody>
      </p:sp>
      <p:sp>
        <p:nvSpPr>
          <p:cNvPr id="213" name="Google Shape;213;p47"/>
          <p:cNvSpPr/>
          <p:nvPr/>
        </p:nvSpPr>
        <p:spPr>
          <a:xfrm>
            <a:off x="756298" y="697418"/>
            <a:ext cx="2154157" cy="1281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24B484"/>
                    </a:gs>
                    <a:gs pos="100000">
                      <a:srgbClr val="223D7E"/>
                    </a:gs>
                  </a:gsLst>
                  <a:lin ang="0" scaled="0"/>
                </a:gradFill>
                <a:latin typeface="Montserrat;600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8"/>
          <p:cNvSpPr txBox="1"/>
          <p:nvPr>
            <p:ph idx="4294967295" type="body"/>
          </p:nvPr>
        </p:nvSpPr>
        <p:spPr>
          <a:xfrm>
            <a:off x="311700" y="26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Demorgaphics_data_2015</a:t>
            </a:r>
            <a:r>
              <a:rPr b="1"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.csv</a:t>
            </a:r>
            <a:endParaRPr b="1"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9" name="Google Shape;219;p48"/>
          <p:cNvGraphicFramePr/>
          <p:nvPr/>
        </p:nvGraphicFramePr>
        <p:xfrm>
          <a:off x="925700" y="716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46300"/>
                <a:gridCol w="3619500"/>
              </a:tblGrid>
              <a:tr h="32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</a:t>
                      </a: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rimaryid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number that uniquely identifies an AERS report. Primary link field between data files.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caseid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 for every case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Event Date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Date the adverse event occurred or began. (YYYYMMDD format). If a complete date is not available, a partial date is provided.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Manufacture Received Date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Date manufacturer first received initial information. In subsequent versions of a case, the latest manufacturer received date will be provided (YYYYMMDD format). If a complete date is not available, a partial date will be provided. See the NOTE on dates at the end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49"/>
          <p:cNvGraphicFramePr/>
          <p:nvPr/>
        </p:nvGraphicFramePr>
        <p:xfrm>
          <a:off x="939100" y="534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46300"/>
                <a:gridCol w="3619500"/>
              </a:tblGrid>
              <a:tr h="33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Init Fda Dt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Init Fda Dt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FDA Received Date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Date FDA received Case. In subsequent versions of a case, the latest manufacturer received date will be provided (YYYYMMDD format).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Type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 for the type of report submitted. "EXP" means expedited (15 day), "PER" is periodic, and "DIR" is direct.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Manufacturer Number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Manufacturer's unique report identifier.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Manufacturer Filing Report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Coded name of manufacturer sending report; if not found, then verbatim name of organization 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50"/>
          <p:cNvGraphicFramePr/>
          <p:nvPr/>
        </p:nvGraphicFramePr>
        <p:xfrm>
          <a:off x="939100" y="534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46300"/>
                <a:gridCol w="3619500"/>
              </a:tblGrid>
              <a:tr h="33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NAME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Patient's Age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Numeric value of patient's age at event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Patient's Age Unit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 abbreviation for patient's age. "DEC" is decade, "YR" is year, "MON" is month, "WK" is week, "DY" is day, and "HR" is hour.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Sex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Gender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E-Submission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Indicates whether (Y/N) this report was submitted under the electronic submissions procedure for manufacturers.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Patient's Weight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Weight. Numeric value of patient's weight.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Patient's Weight Unit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 abbreviation for patient's weight. "KG" is kilograms, "LBS" is pounds, and "GMS" is grams.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51"/>
          <p:cNvGraphicFramePr/>
          <p:nvPr/>
        </p:nvGraphicFramePr>
        <p:xfrm>
          <a:off x="939100" y="534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{51D37CC8-24AE-4E69-97FB-202A269648CD}</a:tableStyleId>
              </a:tblPr>
              <a:tblGrid>
                <a:gridCol w="3646300"/>
                <a:gridCol w="3619500"/>
              </a:tblGrid>
              <a:tr h="627250">
                <a:tc>
                  <a:txBody>
                    <a:bodyPr/>
                    <a:lstStyle/>
                    <a:p>
                      <a:pPr indent="0" lvl="0" marL="0" marR="228600" rtl="0" algn="l">
                        <a:lnSpc>
                          <a:spcPct val="142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Date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Date report was sent (YYYYMMDD format). If a complete date is not available, a partial date is provided.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250">
                <a:tc>
                  <a:txBody>
                    <a:bodyPr/>
                    <a:lstStyle/>
                    <a:p>
                      <a:pPr indent="0" lvl="0" marL="0" marR="228600" rtl="0" algn="l">
                        <a:lnSpc>
                          <a:spcPct val="142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Occupation Code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Abbreviation for the reporter's type of occupation in the latest version of a case. "MD" is physician, "PH" is pharmacist, "OT" is other health professional, "LW" is lawyer, and "CN" is consumer.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250">
                <a:tc>
                  <a:txBody>
                    <a:bodyPr/>
                    <a:lstStyle/>
                    <a:p>
                      <a:pPr indent="0" lvl="0" marL="0" marR="2286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Reporter Country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228600" rtl="0" algn="l">
                        <a:lnSpc>
                          <a:spcPct val="142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250">
                <a:tc>
                  <a:txBody>
                    <a:bodyPr/>
                    <a:lstStyle/>
                    <a:p>
                      <a:pPr indent="0" lvl="0" marL="0" marR="2286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Occurrence Country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 where it occurred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250">
                <a:tc>
                  <a:txBody>
                    <a:bodyPr/>
                    <a:lstStyle/>
                    <a:p>
                      <a:pPr indent="0" lvl="0" marL="0" marR="2286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Serialid</a:t>
                      </a:r>
                      <a:endParaRPr sz="13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